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pl-PL" dirty="0"/>
            </a:br>
            <a:r>
              <a:rPr lang="pl-PL" dirty="0"/>
              <a:t> </a:t>
            </a:r>
            <a:r>
              <a:rPr lang="pl-PL" sz="9600" b="1" dirty="0"/>
              <a:t>Włocławek</a:t>
            </a:r>
            <a:endParaRPr lang="pl-PL" sz="9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 </a:t>
            </a:r>
            <a:r>
              <a:rPr lang="pl-PL" b="1" dirty="0"/>
              <a:t>idealne miejsce dla Twojego biznesu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869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– idealne miejsce zamieszkania, wypoczynku i rekreacji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600" dirty="0"/>
              <a:t>odnowione włocławskie bulwary nadwiślańskie ze sceną pływającą, zapewniające możliwość wypoczynku i rekreacji wśród bogatej roślinności (ścieżka rowerowa, ścieżki spacerowe, </a:t>
            </a:r>
            <a:br>
              <a:rPr lang="pl-PL" sz="1600" dirty="0"/>
            </a:br>
            <a:r>
              <a:rPr lang="pl-PL" sz="1600" dirty="0"/>
              <a:t>place zabaw dla dzieci i fitness dla dorosłych), z bogatą ofertą imprez kulturalnych i sportowych Aeroklub Włocławski stanowi idealne miejsce dla miłośników skoków spadochronowych baloniarstwa, modeli samolotów i szybowców </a:t>
            </a:r>
          </a:p>
          <a:p>
            <a:r>
              <a:rPr lang="pl-PL" sz="1600" dirty="0"/>
              <a:t>wiele ścieżek pieszych i rowerowych oraz szlaki przeznaczone do jazdy konnej – weekend w siodle można spędzić w ośrodkach jeździeckich w pobliskich miejscowościach </a:t>
            </a:r>
          </a:p>
          <a:p>
            <a:endParaRPr lang="pl-PL" sz="1600" dirty="0"/>
          </a:p>
          <a:p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151" y="4224576"/>
            <a:ext cx="4470031" cy="235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864" y="4224576"/>
            <a:ext cx="4082745" cy="239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60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– idealne miejsce zamieszkania, wypoczynku i rekreacji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600" dirty="0"/>
              <a:t>sąsiedztwo jezior i lasów, w tym Gostynińsko-Włocławskiego Parku Krajobrazowego, znanego na całą Polskę z zasobów przyrody i walorów turystycznych </a:t>
            </a:r>
          </a:p>
          <a:p>
            <a:r>
              <a:rPr lang="pl-PL" sz="1600" dirty="0"/>
              <a:t>dobrze rozwinięta infrastruktura sportowa: nowo przebudowany, wielofunkcyjny stadion miejski </a:t>
            </a:r>
            <a:br>
              <a:rPr lang="pl-PL" sz="1600" dirty="0"/>
            </a:br>
            <a:r>
              <a:rPr lang="pl-PL" sz="1600" dirty="0"/>
              <a:t>z areną lekkoatletyczną, hala sportowa z kompleksem boisk ze sztuczną nawierzchnią, dwa baseny miejskie z sezonowymi, sztucznymi lodowiskami </a:t>
            </a:r>
          </a:p>
          <a:p>
            <a:r>
              <a:rPr lang="pl-PL" sz="1600" dirty="0"/>
              <a:t>liczne kluby sportowe, tj. sportów lotniczych, koszykarskie, sztuk i sportów walki, piłkarskie </a:t>
            </a:r>
          </a:p>
          <a:p>
            <a:r>
              <a:rPr lang="pl-PL" sz="1600" dirty="0"/>
              <a:t>imprezy o charakterze krajowym i międzynarodowym, tj. m. in. Ogólnopolskie Regaty o Błękitną Wstęgę Zalewu Włocławskiego, mistrzostwa świata modeli samolotów w różnych klasach, międzynarodowe zawody balonowe</a:t>
            </a:r>
          </a:p>
          <a:p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323" y="4712042"/>
            <a:ext cx="5455859" cy="201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73" y="5271838"/>
            <a:ext cx="3814898" cy="89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94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- </a:t>
            </a:r>
            <a:r>
              <a:rPr lang="pl-PL" dirty="0"/>
              <a:t>jedno z najstarszych miast </a:t>
            </a:r>
            <a:br>
              <a:rPr lang="pl-PL" dirty="0"/>
            </a:br>
            <a:r>
              <a:rPr lang="pl-PL" dirty="0"/>
              <a:t>w Polsce (założone w IX wieku)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2" y="2336873"/>
            <a:ext cx="3743397" cy="3599316"/>
          </a:xfrm>
        </p:spPr>
        <p:txBody>
          <a:bodyPr>
            <a:noAutofit/>
          </a:bodyPr>
          <a:lstStyle/>
          <a:p>
            <a:r>
              <a:rPr lang="pl-PL" sz="1600" dirty="0"/>
              <a:t>Włocławek posiada cenne zabytki sakralne, w tym: </a:t>
            </a:r>
          </a:p>
          <a:p>
            <a:r>
              <a:rPr lang="pl-PL" sz="1600" dirty="0"/>
              <a:t>gotycką Katedrę Wniebowzięcia Najświętszej Maryi Panny, </a:t>
            </a:r>
            <a:br>
              <a:rPr lang="pl-PL" sz="1600" dirty="0"/>
            </a:br>
            <a:r>
              <a:rPr lang="pl-PL" sz="1600" dirty="0"/>
              <a:t>z przełomu XIV i XV wieku, </a:t>
            </a:r>
            <a:br>
              <a:rPr lang="pl-PL" sz="1600" dirty="0"/>
            </a:br>
            <a:r>
              <a:rPr lang="pl-PL" sz="1600" dirty="0"/>
              <a:t>w której znajdują się najstarsze witraże w kościele katolickim </a:t>
            </a:r>
            <a:br>
              <a:rPr lang="pl-PL" sz="1600" dirty="0"/>
            </a:br>
            <a:r>
              <a:rPr lang="pl-PL" sz="1600" dirty="0"/>
              <a:t>w Polsce (z 1360 roku), nagrobek wykonany przez Wita Stwosza, </a:t>
            </a:r>
            <a:br>
              <a:rPr lang="pl-PL" sz="1600" dirty="0"/>
            </a:br>
            <a:r>
              <a:rPr lang="pl-PL" sz="1600" dirty="0"/>
              <a:t>a także inne liczne rzeźby </a:t>
            </a:r>
            <a:br>
              <a:rPr lang="pl-PL" sz="1600" dirty="0"/>
            </a:br>
            <a:r>
              <a:rPr lang="pl-PL" sz="1600" dirty="0"/>
              <a:t>i malowidła </a:t>
            </a:r>
          </a:p>
          <a:p>
            <a:r>
              <a:rPr lang="pl-PL" sz="1600" dirty="0"/>
              <a:t>gotycki kościół św. Witalisa </a:t>
            </a:r>
            <a:br>
              <a:rPr lang="pl-PL" sz="1600" dirty="0"/>
            </a:br>
            <a:r>
              <a:rPr lang="pl-PL" sz="1600" dirty="0"/>
              <a:t>z ok. 1330 roku, który jest najstarszym zachowanym obiektem ceglanym w mieście </a:t>
            </a:r>
          </a:p>
          <a:p>
            <a:r>
              <a:rPr lang="pl-PL" sz="1600" dirty="0"/>
              <a:t>późnogotycki kościół św. Jana Chrzciciela z I połowy XVI wieku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90" y="2336873"/>
            <a:ext cx="4168346" cy="403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775" y="2874393"/>
            <a:ext cx="2310814" cy="2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92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- kultura i sztuka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2658" y="2127677"/>
            <a:ext cx="5036736" cy="3833268"/>
          </a:xfrm>
        </p:spPr>
        <p:txBody>
          <a:bodyPr>
            <a:noAutofit/>
          </a:bodyPr>
          <a:lstStyle/>
          <a:p>
            <a:r>
              <a:rPr lang="pl-PL" dirty="0"/>
              <a:t>znaczący ośrodek kultury i życia społecznego </a:t>
            </a:r>
            <a:br>
              <a:rPr lang="pl-PL" dirty="0"/>
            </a:br>
            <a:r>
              <a:rPr lang="pl-PL" dirty="0"/>
              <a:t>na Kujawach: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z wieloma instytucjami życia kulturalnego tj. nowopowstałe, nowoczesne Centrum Kultury „Browar B”, Muzeum Ziemi Kujawskiej i Dobrzyńskiej (założone w 1909 roku), Galeria Sztuki Współczesnej, nowo przebudowany Teatr Impresaryjny im. Włodzimierza Gniazdowskiego, na deskach którego występują najlepsi polscy aktorzy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z wieloma zespołami artystycznymi spośród których największe sukcesy osiągnęły m. in.: Chór Canto, Chór Rzemieślniczy Lutnia, Zespół Pieśni i Tańca Kujawy, Zespół Classic oraz Teatr „Skene” – zespół teatralny dzieci i młodzieży i Teatr Ludzi Upartych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z imprezami kulturalnymi o zasięgu ogólnopolskim oraz międzynarodowym, tj. m. in.: Finał Turnieju Poezji Śpiewanej Ogólnopolskiego Konkursu Recytatorskiego, Międzynarodowy Festiwal Teatrów Ulicznych „Brukarnia” oraz Festiwal Włoskiej Muzyki Operowej „Belcanto Per Sempre”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492" y="2085519"/>
            <a:ext cx="4823626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012" y="4969830"/>
            <a:ext cx="2017419" cy="137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049" y="4676319"/>
            <a:ext cx="2893577" cy="195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2929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- zapraszamy do współpracy</a:t>
            </a: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0" b="13700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Urząd Miasta Włocławek</a:t>
            </a:r>
            <a:endParaRPr lang="pl-PL" dirty="0"/>
          </a:p>
          <a:p>
            <a:r>
              <a:rPr lang="pl-PL" dirty="0"/>
              <a:t>Zielony Rynek 11/13</a:t>
            </a:r>
          </a:p>
          <a:p>
            <a:r>
              <a:rPr lang="pl-PL" dirty="0"/>
              <a:t>87-800 Włocławek</a:t>
            </a:r>
          </a:p>
          <a:p>
            <a:endParaRPr lang="pl-PL" dirty="0"/>
          </a:p>
          <a:p>
            <a:r>
              <a:rPr lang="pl-PL" b="1" dirty="0"/>
              <a:t>Centrum Obsługi Inwestora</a:t>
            </a:r>
            <a:endParaRPr lang="pl-PL" dirty="0"/>
          </a:p>
          <a:p>
            <a:r>
              <a:rPr lang="de-DE" dirty="0"/>
              <a:t>tel.: +48 54 414 40 44, 54 414 44 77</a:t>
            </a:r>
          </a:p>
          <a:p>
            <a:r>
              <a:rPr lang="pl-PL"/>
              <a:t>e-mail</a:t>
            </a:r>
            <a:r>
              <a:rPr lang="pl-PL" dirty="0"/>
              <a:t>: coi@um.wloclawek.pl</a:t>
            </a:r>
          </a:p>
        </p:txBody>
      </p:sp>
    </p:spTree>
    <p:extLst>
      <p:ext uri="{BB962C8B-B14F-4D97-AF65-F5344CB8AC3E}">
        <p14:creationId xmlns:p14="http://schemas.microsoft.com/office/powerpoint/2010/main" val="37764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to miasto: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540303"/>
            <a:ext cx="4443615" cy="3940358"/>
          </a:xfrm>
        </p:spPr>
        <p:txBody>
          <a:bodyPr>
            <a:normAutofit/>
          </a:bodyPr>
          <a:lstStyle/>
          <a:p>
            <a:r>
              <a:rPr lang="pl-PL" sz="1600" dirty="0"/>
              <a:t>położone w samym centrum kraju,         nad Wisłą, największą rzeką w Polsce </a:t>
            </a:r>
          </a:p>
          <a:p>
            <a:r>
              <a:rPr lang="pl-PL" sz="1600" dirty="0"/>
              <a:t>dobrze skomunikowane: </a:t>
            </a:r>
          </a:p>
          <a:p>
            <a:r>
              <a:rPr lang="pl-PL" sz="1600" dirty="0"/>
              <a:t>autostrada A1 (węzeł Włocławek – Północ (Brzezie) – odległość 4,3 km oraz węzeł Włocławek – Zachód (Pikutkowo) – odległość 4,7 km, </a:t>
            </a:r>
          </a:p>
          <a:p>
            <a:r>
              <a:rPr lang="pl-PL" sz="1600" dirty="0"/>
              <a:t>droga krajowa nr 91 Gdańsk - Toruń – Włocławek – Łódź – granica państwa, </a:t>
            </a:r>
          </a:p>
          <a:p>
            <a:r>
              <a:rPr lang="pl-PL" sz="1600" dirty="0"/>
              <a:t>droga krajowa nr 62 Strzelno – Włocławek – Nowy Dwór Mazowiecki, droga krajowa      nr 67 Lipno – Włocławek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95" y="2540303"/>
            <a:ext cx="5338162" cy="277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4013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to miasto: 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600" dirty="0"/>
              <a:t>bogatych tradycji przemysłowych (przemysł chemiczny, energetyczny, spożywczy, precyzyjny, metalowy i materiałów budowlanych) </a:t>
            </a:r>
          </a:p>
          <a:p>
            <a:r>
              <a:rPr lang="pl-PL" sz="1600" dirty="0"/>
              <a:t>z polityką władz lokalnych przyjazną dla rozwoju (zwolnienia podatkowe, wysokie nakłady </a:t>
            </a:r>
            <a:br>
              <a:rPr lang="pl-PL" sz="1600" dirty="0"/>
            </a:br>
            <a:r>
              <a:rPr lang="pl-PL" sz="1600" dirty="0"/>
              <a:t>na inwestycje miejskie, kompleksowa, indywidualna obsługa inwestora) </a:t>
            </a:r>
          </a:p>
          <a:p>
            <a:r>
              <a:rPr lang="pl-PL" sz="1600" dirty="0"/>
              <a:t>będące siedzibą licznych instytucji otoczenia biznesu, takich jak Kujawskie Poręczenia Kredytowe czy zapewniający tanie powierzchnie biurowe oraz fachowe doradztwo Włocławski Inkubator Innowacji i Przedsiębiorczości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8" y="4244048"/>
            <a:ext cx="5227433" cy="231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814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to miasto: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3" y="2336872"/>
            <a:ext cx="5349774" cy="3660274"/>
          </a:xfrm>
        </p:spPr>
        <p:txBody>
          <a:bodyPr>
            <a:normAutofit/>
          </a:bodyPr>
          <a:lstStyle/>
          <a:p>
            <a:r>
              <a:rPr lang="pl-PL" sz="1600" dirty="0"/>
              <a:t>charakteryzujące się dużym odsetkiem obszarów objętych miejscowym planem zagospodarowania przestrzennego (około 40% powierzchni efektywnej miasta – wrzesień 2015 r.), co znacznie ułatwia          i skraca proces inwestycyjny </a:t>
            </a:r>
          </a:p>
          <a:p>
            <a:r>
              <a:rPr lang="pl-PL" sz="1600" dirty="0"/>
              <a:t>z niższymi kosztami pracy w porównaniu do polskich aglomeracji </a:t>
            </a:r>
          </a:p>
          <a:p>
            <a:r>
              <a:rPr lang="pl-PL" sz="1600" dirty="0"/>
              <a:t>z rozwiniętym szkolnictwem technicznym na poziomie średnim i zawodowym na kierunkach: budowlanym, chemicznym, elektrycznym, samochodowym oraz mechanicznym oraz wyższym    z kierunkami kształcenia: budownictwo, logistyka, transport oraz informatyka. W procesie kształcenia szkoły aktywnie współpracują z przedsiębiorcami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560" y="2197385"/>
            <a:ext cx="4002568" cy="379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682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Oferta inwestycyjna miasta Włocławek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286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/>
              <a:t>Włocławska Strefa Rozwoju Gospodarczego –Park Przemysłowo-Technologiczny </a:t>
            </a:r>
            <a:br>
              <a:rPr lang="pl-PL" sz="1600" dirty="0"/>
            </a:br>
            <a:r>
              <a:rPr lang="pl-PL" sz="1600" b="1" dirty="0"/>
              <a:t>(Obszar Pomorskiej Specjalnej Strefy Ekonomicznej):</a:t>
            </a:r>
            <a:endParaRPr lang="pl-PL" sz="1200" b="1" dirty="0"/>
          </a:p>
          <a:p>
            <a:r>
              <a:rPr lang="pl-PL" sz="1200" b="1" dirty="0"/>
              <a:t>33,4762 ha </a:t>
            </a:r>
            <a:r>
              <a:rPr lang="pl-PL" sz="1200" dirty="0"/>
              <a:t>kompleksowo uzbrojonego terenu (drogi, energia elektryczna, sieć gazowa, sieć wodno-kanalizacyjna i teletechniczna)</a:t>
            </a:r>
          </a:p>
          <a:p>
            <a:r>
              <a:rPr lang="pl-PL" sz="1200" dirty="0"/>
              <a:t>teren o funkcji przemysłowej – według miejscowego planu zagospodarowania przestrzennego </a:t>
            </a:r>
          </a:p>
          <a:p>
            <a:r>
              <a:rPr lang="pl-PL" sz="1200" dirty="0"/>
              <a:t>formy nabycia terenu własności Gminy Miasto Włocławek przez inwestorów: dzierżawa, leasing, sprzedaż </a:t>
            </a:r>
          </a:p>
          <a:p>
            <a:r>
              <a:rPr lang="pl-PL" sz="1200" dirty="0"/>
              <a:t>teren bezpośrednio połączony z drogą krajową nr 91 oraz zjazdami z autostrady A1 – węzeł Włocławek – Północ (Brzezie) oraz węzeł Włocławek – Zachód (Pikutkowo)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81" y="4191515"/>
            <a:ext cx="5626443" cy="252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104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Oferta inwestycyjna miasta Włocławek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336873"/>
            <a:ext cx="674197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/>
              <a:t>Włocławska Strefa Rozwoju Gospodarczego</a:t>
            </a:r>
            <a:br>
              <a:rPr lang="pl-PL" sz="1600" b="1" dirty="0"/>
            </a:br>
            <a:r>
              <a:rPr lang="pl-PL" sz="1600" b="1" dirty="0"/>
              <a:t>Park Przemysłowo - Technologiczny </a:t>
            </a:r>
            <a:br>
              <a:rPr lang="pl-PL" sz="1600" dirty="0"/>
            </a:br>
            <a:r>
              <a:rPr lang="pl-PL" sz="1600" b="1" dirty="0"/>
              <a:t>(Obszar Pomorskiej Specjalnej Strefy Ekonomicznej):</a:t>
            </a:r>
          </a:p>
          <a:p>
            <a:r>
              <a:rPr lang="pl-PL" sz="1200" dirty="0"/>
              <a:t>możliwości zwolnień z podatku: </a:t>
            </a:r>
          </a:p>
          <a:p>
            <a:r>
              <a:rPr lang="pl-PL" sz="1200" dirty="0"/>
              <a:t>od nieruchomości w ramach pomocy de minimis na terenie Gminy Miasto Włocławek </a:t>
            </a:r>
          </a:p>
          <a:p>
            <a:r>
              <a:rPr lang="pl-PL" sz="1200" dirty="0"/>
              <a:t>od nieruchomości w ramach pomocy regionalnej na wspieranie nowych inwestycji </a:t>
            </a:r>
            <a:br>
              <a:rPr lang="pl-PL" sz="1200" dirty="0"/>
            </a:br>
            <a:r>
              <a:rPr lang="pl-PL" sz="1200" dirty="0"/>
              <a:t>lub tworzenie nowych miejsc pracy związanych z nową inwestycją na terenie Gminy Miasto Włocławek w granicach jednostki strukturalnej Włocławek Zachód Przemysłowy </a:t>
            </a:r>
          </a:p>
          <a:p>
            <a:r>
              <a:rPr lang="pl-PL" sz="1200" dirty="0"/>
              <a:t>dochodowego na terenie Włocławskiej Strefy Rozwoju Gospodarczego – Park Przemysłowo-Technologiczny objętym Pomorską Specjalną Strefą Ekonomiczną </a:t>
            </a:r>
          </a:p>
          <a:p>
            <a:r>
              <a:rPr lang="pl-PL" sz="1200" dirty="0"/>
              <a:t>Do dnia dzisiejszego na terenie Strefy zainwestowały cztery firmy.</a:t>
            </a:r>
          </a:p>
          <a:p>
            <a:pPr marL="0" indent="0">
              <a:buNone/>
            </a:pPr>
            <a:r>
              <a:rPr lang="pl-PL" sz="1600" b="1" dirty="0"/>
              <a:t>Do pełnego zagospodarowania terenu pozostało około 10 ha gruntu. </a:t>
            </a:r>
            <a:endParaRPr lang="pl-PL" sz="1600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27" y="2336873"/>
            <a:ext cx="3026650" cy="3178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468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Wspieranie przedsiębiorczości – Włocławski Inkubator Innowacji i Przedsiębiorczości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/>
              <a:t>Włocławski Inkubator Innowacji i Przedsiębiorczości powstał w wyniku realizacji projektu współfinansowanego ze środków Unii Europejskiej. Siedziba Inkubatora zlokalizowana jest przy ulicy Toruńskiej 148 (droga krajowa nr 91) na terenie o powierzchni 1,6214 ha. Powierzchnia użytkowa obiektu to 5091,16 m</a:t>
            </a:r>
            <a:r>
              <a:rPr lang="pl-PL" sz="1600" baseline="30000" dirty="0"/>
              <a:t>2</a:t>
            </a:r>
            <a:r>
              <a:rPr lang="pl-PL" sz="1600" dirty="0"/>
              <a:t>.</a:t>
            </a:r>
          </a:p>
          <a:p>
            <a:pPr marL="0" indent="0">
              <a:buNone/>
            </a:pPr>
            <a:r>
              <a:rPr lang="pl-PL" sz="1600" dirty="0"/>
              <a:t>Zadaniem Inkubatora jest wspomaganie tworzenia oraz rozwoju podmiotów gospodarczych, </a:t>
            </a:r>
            <a:br>
              <a:rPr lang="pl-PL" sz="1600" dirty="0"/>
            </a:br>
            <a:r>
              <a:rPr lang="pl-PL" sz="1600" dirty="0"/>
              <a:t>w tym o innowacyjnym charakterze działalności oraz świadczenie usług doradczych i szkoleniowych wspierających zakładanie i prowadzenie działalności gospodarczej.</a:t>
            </a:r>
          </a:p>
          <a:p>
            <a:pPr marL="0" indent="0">
              <a:buNone/>
            </a:pPr>
            <a:r>
              <a:rPr lang="pl-PL" sz="1600" dirty="0"/>
              <a:t>Inkubator współpracuje ze szkołami wyższymi oraz instytucjami otoczenia biznesu.</a:t>
            </a:r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190" y="4462432"/>
            <a:ext cx="6104383" cy="230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270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Do najbardziej znaczących przedsięwzięć ostatnich lat we Włocławku należą: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2" y="2336873"/>
            <a:ext cx="5687528" cy="3599316"/>
          </a:xfrm>
        </p:spPr>
        <p:txBody>
          <a:bodyPr>
            <a:noAutofit/>
          </a:bodyPr>
          <a:lstStyle/>
          <a:p>
            <a:r>
              <a:rPr lang="pl-PL" sz="1400" dirty="0"/>
              <a:t>budowa przez Polski Koncern Naftowy „Orlen” SA najnowocześniejszego w Europie kompleksu petrochemicznego </a:t>
            </a:r>
            <a:br>
              <a:rPr lang="pl-PL" sz="1400" dirty="0"/>
            </a:br>
            <a:r>
              <a:rPr lang="pl-PL" sz="1400" dirty="0"/>
              <a:t>do produkcji paraksylenu oraz kwasu tereftalowego (PX/PTA), </a:t>
            </a:r>
            <a:br>
              <a:rPr lang="pl-PL" sz="1400" dirty="0"/>
            </a:br>
            <a:r>
              <a:rPr lang="pl-PL" sz="1400" dirty="0"/>
              <a:t>a także najnowocześniejszej i największej elektrociepłowni gazowo-parowej w Polsce </a:t>
            </a:r>
          </a:p>
          <a:p>
            <a:r>
              <a:rPr lang="pl-PL" sz="1400" dirty="0"/>
              <a:t>budowa zakładu wytwarzania krzemionki o wysokiej zdolności dyspersji przez firmę Solvay Advanced Silicas Poland Sp. z o. o. </a:t>
            </a:r>
          </a:p>
          <a:p>
            <a:r>
              <a:rPr lang="pl-PL" sz="1400" dirty="0"/>
              <a:t>rozbudowa instalacji i uruchomienie nowej linii produkcyjnej przez firmę Indorma Ventures Poland Sp. z o. o., </a:t>
            </a:r>
            <a:br>
              <a:rPr lang="pl-PL" sz="1400" dirty="0"/>
            </a:br>
            <a:r>
              <a:rPr lang="pl-PL" sz="1400" dirty="0"/>
              <a:t>znanego producenta granulatu PET </a:t>
            </a:r>
          </a:p>
          <a:p>
            <a:r>
              <a:rPr lang="pl-PL" sz="1400" dirty="0"/>
              <a:t>budowa zakładu wytwarzającego innowacyjne i energooszczędne produkty w branży budowlanej przez firmę Budizol Sp. z o. o. S.K.A. </a:t>
            </a:r>
          </a:p>
          <a:p>
            <a:r>
              <a:rPr lang="pl-PL" sz="1400" dirty="0"/>
              <a:t>budowa zakładu produkcyjnego aparatury kontrolno-pomiarowej przez firmę WIKA Polska spółka z ograniczoną odpowiedzialnością SGF sp. k.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598" y="2336873"/>
            <a:ext cx="3498168" cy="199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14" y="4328679"/>
            <a:ext cx="3498168" cy="201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7684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Włocławek – idealne miejsce zamieszkania, wypoczynku i rekreacji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042435"/>
          </a:xfrm>
        </p:spPr>
        <p:txBody>
          <a:bodyPr>
            <a:normAutofit/>
          </a:bodyPr>
          <a:lstStyle/>
          <a:p>
            <a:r>
              <a:rPr lang="pl-PL" sz="1600" dirty="0"/>
              <a:t>korzystne warunki życia w mieście (duże i atrakcyjne cenowo zasoby mieszkaniowe, dobra, głębinowa woda pitna oraz bogata oferta spędzania wolnego czasu) </a:t>
            </a:r>
          </a:p>
          <a:p>
            <a:r>
              <a:rPr lang="pl-PL" sz="1600" dirty="0"/>
              <a:t>Zalew Włocławski, największy sztuczny akwen wodny w Polsce o powierzchni 75 km², to wymarzone miejsce do uprawiania sportów wodnych </a:t>
            </a:r>
          </a:p>
          <a:p>
            <a:r>
              <a:rPr lang="pl-PL" sz="1600" dirty="0"/>
              <a:t>mariny znajdujące się w granicach miasta oraz w jego sąsiedztwie, m. in.: przystań miejska </a:t>
            </a:r>
            <a:br>
              <a:rPr lang="pl-PL" sz="1600" dirty="0"/>
            </a:br>
            <a:r>
              <a:rPr lang="pl-PL" sz="1600" dirty="0"/>
              <a:t>na Wiśle u ujścia rzeki Zgłowiączki, przystań miejska w sąsiedztwie zapory oraz przystań żeglarska </a:t>
            </a:r>
            <a:br>
              <a:rPr lang="pl-PL" sz="1600" dirty="0"/>
            </a:br>
            <a:r>
              <a:rPr lang="pl-PL" sz="1600" dirty="0"/>
              <a:t>w Zarzeczewie oferują doskonałe warunki dla żeglarstwa, wioślarstwa i windsurfingu </a:t>
            </a:r>
          </a:p>
          <a:p>
            <a:r>
              <a:rPr lang="pl-PL" sz="1600" dirty="0"/>
              <a:t>uzdrowisko Wieniec-Zdrój z odnowioną infrastrukturą uzdrowiskowo-wypoczynkową, w tym SPA</a:t>
            </a:r>
          </a:p>
          <a:p>
            <a:endParaRPr lang="pl-PL" sz="16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4597523"/>
            <a:ext cx="5604297" cy="202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926" y="4597523"/>
            <a:ext cx="3918948" cy="202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070488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522</TotalTime>
  <Words>528</Words>
  <Application>Microsoft Office PowerPoint</Application>
  <PresentationFormat>Panoramiczny</PresentationFormat>
  <Paragraphs>72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Berlin</vt:lpstr>
      <vt:lpstr>  Włocławek</vt:lpstr>
      <vt:lpstr>Włocławek to miasto: </vt:lpstr>
      <vt:lpstr>Włocławek to miasto: </vt:lpstr>
      <vt:lpstr>Włocławek to miasto: </vt:lpstr>
      <vt:lpstr>Oferta inwestycyjna miasta Włocławek</vt:lpstr>
      <vt:lpstr>Oferta inwestycyjna miasta Włocławek</vt:lpstr>
      <vt:lpstr>Wspieranie przedsiębiorczości – Włocławski Inkubator Innowacji i Przedsiębiorczości</vt:lpstr>
      <vt:lpstr>Do najbardziej znaczących przedsięwzięć ostatnich lat we Włocławku należą:</vt:lpstr>
      <vt:lpstr>Włocławek – idealne miejsce zamieszkania, wypoczynku i rekreacji </vt:lpstr>
      <vt:lpstr>Włocławek – idealne miejsce zamieszkania, wypoczynku i rekreacji </vt:lpstr>
      <vt:lpstr>Włocławek – idealne miejsce zamieszkania, wypoczynku i rekreacji </vt:lpstr>
      <vt:lpstr>Włocławek - jedno z najstarszych miast  w Polsce (założone w IX wieku)</vt:lpstr>
      <vt:lpstr>Włocławek - kultura i sztuka</vt:lpstr>
      <vt:lpstr>Włocławek - zapraszamy do współpracy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Włocławek</dc:title>
  <dc:creator>Paweł Zarębski</dc:creator>
  <cp:lastModifiedBy>Katarzyna Olszewska</cp:lastModifiedBy>
  <cp:revision>36</cp:revision>
  <cp:lastPrinted>2018-03-26T11:07:04Z</cp:lastPrinted>
  <dcterms:created xsi:type="dcterms:W3CDTF">2018-03-15T09:54:11Z</dcterms:created>
  <dcterms:modified xsi:type="dcterms:W3CDTF">2018-04-11T10:53:59Z</dcterms:modified>
</cp:coreProperties>
</file>